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28803600" cy="36004500"/>
  <p:notesSz cx="6669088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1340">
          <p15:clr>
            <a:srgbClr val="000000"/>
          </p15:clr>
        </p15:guide>
        <p15:guide id="2" pos="9072">
          <p15:clr>
            <a:srgbClr val="000000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" roundtripDataSignature="AMtx7mhYHM3vu9eYD2mjVV/y2zSj4jnXO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" d="100"/>
          <a:sy n="10" d="100"/>
        </p:scale>
        <p:origin x="1325" y="67"/>
      </p:cViewPr>
      <p:guideLst>
        <p:guide orient="horz" pos="11340"/>
        <p:guide pos="90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customschemas.google.com/relationships/presentationmetadata" Target="meta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10" Type="http://schemas.openxmlformats.org/officeDocument/2006/relationships/theme" Target="theme/them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88925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778250" y="0"/>
            <a:ext cx="288925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846262" y="744537"/>
            <a:ext cx="297656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66750" y="4714875"/>
            <a:ext cx="5335587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8162"/>
            <a:ext cx="288925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778250" y="9428162"/>
            <a:ext cx="288925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/>
        </p:nvSpPr>
        <p:spPr>
          <a:xfrm>
            <a:off x="3778250" y="9428162"/>
            <a:ext cx="288925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46263" y="744538"/>
            <a:ext cx="297656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7" name="Google Shape;87;p1:notes"/>
          <p:cNvSpPr txBox="1">
            <a:spLocks noGrp="1"/>
          </p:cNvSpPr>
          <p:nvPr>
            <p:ph type="body" idx="1"/>
          </p:nvPr>
        </p:nvSpPr>
        <p:spPr>
          <a:xfrm>
            <a:off x="666750" y="4714875"/>
            <a:ext cx="5335587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2160950" y="11184815"/>
            <a:ext cx="24481701" cy="7717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4320389" y="20402907"/>
            <a:ext cx="20162822" cy="9200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lvl="0" algn="ctr">
              <a:spcBef>
                <a:spcPts val="2580"/>
              </a:spcBef>
              <a:spcAft>
                <a:spcPts val="0"/>
              </a:spcAft>
              <a:buClr>
                <a:schemeClr val="dk1"/>
              </a:buClr>
              <a:buSzPts val="12900"/>
              <a:buFont typeface="Arial"/>
              <a:buNone/>
              <a:defRPr/>
            </a:lvl1pPr>
            <a:lvl2pPr lvl="1" algn="ctr">
              <a:spcBef>
                <a:spcPts val="2260"/>
              </a:spcBef>
              <a:spcAft>
                <a:spcPts val="0"/>
              </a:spcAft>
              <a:buClr>
                <a:schemeClr val="dk1"/>
              </a:buClr>
              <a:buSzPts val="11300"/>
              <a:buFont typeface="Arial"/>
              <a:buNone/>
              <a:defRPr/>
            </a:lvl2pPr>
            <a:lvl3pPr lvl="2" algn="ctr">
              <a:spcBef>
                <a:spcPts val="1960"/>
              </a:spcBef>
              <a:spcAft>
                <a:spcPts val="0"/>
              </a:spcAft>
              <a:buClr>
                <a:schemeClr val="dk1"/>
              </a:buClr>
              <a:buSzPts val="9800"/>
              <a:buFont typeface="Arial"/>
              <a:buNone/>
              <a:defRPr/>
            </a:lvl3pPr>
            <a:lvl4pPr lvl="3" algn="ctr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Font typeface="Arial"/>
              <a:buNone/>
              <a:defRPr/>
            </a:lvl4pPr>
            <a:lvl5pPr lvl="4" algn="ctr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Font typeface="Arial"/>
              <a:buNone/>
              <a:defRPr/>
            </a:lvl5pPr>
            <a:lvl6pPr lvl="5" algn="ctr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Font typeface="Arial"/>
              <a:buNone/>
              <a:defRPr/>
            </a:lvl6pPr>
            <a:lvl7pPr lvl="6" algn="ctr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Font typeface="Arial"/>
              <a:buNone/>
              <a:defRPr/>
            </a:lvl7pPr>
            <a:lvl8pPr lvl="7" algn="ctr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Font typeface="Arial"/>
              <a:buNone/>
              <a:defRPr/>
            </a:lvl8pPr>
            <a:lvl9pPr lvl="8" algn="ctr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1439862" y="32788225"/>
            <a:ext cx="6721475" cy="249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9840912" y="32788225"/>
            <a:ext cx="9121775" cy="249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20642262" y="32788225"/>
            <a:ext cx="6721475" cy="249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>
            <a:spLocks noGrp="1"/>
          </p:cNvSpPr>
          <p:nvPr>
            <p:ph type="title"/>
          </p:nvPr>
        </p:nvSpPr>
        <p:spPr>
          <a:xfrm>
            <a:off x="2275718" y="23136022"/>
            <a:ext cx="24483211" cy="7151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5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body" idx="1"/>
          </p:nvPr>
        </p:nvSpPr>
        <p:spPr>
          <a:xfrm>
            <a:off x="2275718" y="15259788"/>
            <a:ext cx="24483211" cy="7876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b" anchorCtr="0">
            <a:no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1pPr>
            <a:lvl2pPr marL="914400" lvl="1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2pPr>
            <a:lvl3pPr marL="1371600" lvl="2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dt" idx="10"/>
          </p:nvPr>
        </p:nvSpPr>
        <p:spPr>
          <a:xfrm>
            <a:off x="1439862" y="32788225"/>
            <a:ext cx="6721475" cy="249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ftr" idx="11"/>
          </p:nvPr>
        </p:nvSpPr>
        <p:spPr>
          <a:xfrm>
            <a:off x="9840912" y="32788225"/>
            <a:ext cx="9121775" cy="249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sldNum" idx="12"/>
          </p:nvPr>
        </p:nvSpPr>
        <p:spPr>
          <a:xfrm>
            <a:off x="20642262" y="32788225"/>
            <a:ext cx="6721475" cy="249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>
            <a:spLocks noGrp="1"/>
          </p:cNvSpPr>
          <p:nvPr>
            <p:ph type="title"/>
          </p:nvPr>
        </p:nvSpPr>
        <p:spPr>
          <a:xfrm>
            <a:off x="1439862" y="1441450"/>
            <a:ext cx="25923875" cy="600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body" idx="1"/>
          </p:nvPr>
        </p:nvSpPr>
        <p:spPr>
          <a:xfrm>
            <a:off x="1439862" y="8401050"/>
            <a:ext cx="25923875" cy="23760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dt" idx="10"/>
          </p:nvPr>
        </p:nvSpPr>
        <p:spPr>
          <a:xfrm>
            <a:off x="1439862" y="32788225"/>
            <a:ext cx="6721475" cy="249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ftr" idx="11"/>
          </p:nvPr>
        </p:nvSpPr>
        <p:spPr>
          <a:xfrm>
            <a:off x="9840912" y="32788225"/>
            <a:ext cx="9121775" cy="249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ldNum" idx="12"/>
          </p:nvPr>
        </p:nvSpPr>
        <p:spPr>
          <a:xfrm>
            <a:off x="20642262" y="32788225"/>
            <a:ext cx="6721475" cy="249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VERTICAL_TITLE_AND_VERTICAL_TEX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 rot="5400000">
            <a:off x="8763215" y="13561920"/>
            <a:ext cx="30721188" cy="648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 rot="5400000">
            <a:off x="-4271947" y="7153067"/>
            <a:ext cx="30721188" cy="19299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1439862" y="32788225"/>
            <a:ext cx="6721475" cy="249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9840912" y="32788225"/>
            <a:ext cx="9121775" cy="249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20642262" y="32788225"/>
            <a:ext cx="6721475" cy="249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1439862" y="1441450"/>
            <a:ext cx="25923875" cy="600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 rot="5400000">
            <a:off x="2521744" y="7319168"/>
            <a:ext cx="23760112" cy="2592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1439862" y="32788225"/>
            <a:ext cx="6721475" cy="249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9840912" y="32788225"/>
            <a:ext cx="9121775" cy="249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20642262" y="32788225"/>
            <a:ext cx="6721475" cy="249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5646255" y="25202883"/>
            <a:ext cx="17281556" cy="2976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>
            <a:spLocks noGrp="1"/>
          </p:cNvSpPr>
          <p:nvPr>
            <p:ph type="pic" idx="2"/>
          </p:nvPr>
        </p:nvSpPr>
        <p:spPr>
          <a:xfrm>
            <a:off x="5646255" y="3216452"/>
            <a:ext cx="17281556" cy="21603234"/>
          </a:xfrm>
          <a:prstGeom prst="rect">
            <a:avLst/>
          </a:prstGeom>
          <a:noFill/>
          <a:ln>
            <a:noFill/>
          </a:ln>
        </p:spPr>
      </p:sp>
      <p:sp>
        <p:nvSpPr>
          <p:cNvPr id="36" name="Google Shape;36;p6"/>
          <p:cNvSpPr txBox="1">
            <a:spLocks noGrp="1"/>
          </p:cNvSpPr>
          <p:nvPr>
            <p:ph type="body" idx="1"/>
          </p:nvPr>
        </p:nvSpPr>
        <p:spPr>
          <a:xfrm>
            <a:off x="5646255" y="28179002"/>
            <a:ext cx="17281556" cy="4224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marL="457200" lvl="0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1pPr>
            <a:lvl2pPr marL="914400" lvl="1" indent="-228600" algn="l"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/>
            </a:lvl2pPr>
            <a:lvl3pPr marL="1371600" lvl="2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3pPr>
            <a:lvl4pPr marL="1828800" lvl="3" indent="-2286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/>
            </a:lvl4pPr>
            <a:lvl5pPr marL="2286000" lvl="4" indent="-2286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/>
            </a:lvl5pPr>
            <a:lvl6pPr marL="2743200" lvl="5" indent="-2286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/>
            </a:lvl6pPr>
            <a:lvl7pPr marL="3200400" lvl="6" indent="-2286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/>
            </a:lvl7pPr>
            <a:lvl8pPr marL="3657600" lvl="7" indent="-2286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/>
            </a:lvl8pPr>
            <a:lvl9pPr marL="4114800" lvl="8" indent="-2286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1439862" y="32788225"/>
            <a:ext cx="6721475" cy="249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9840912" y="32788225"/>
            <a:ext cx="9121775" cy="249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20642262" y="32788225"/>
            <a:ext cx="6721475" cy="249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1440634" y="1433985"/>
            <a:ext cx="9475862" cy="6100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11260798" y="1433985"/>
            <a:ext cx="16102169" cy="30727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735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–"/>
              <a:defRPr sz="2500"/>
            </a:lvl2pPr>
            <a:lvl3pPr marL="1371600" lvl="2" indent="-36195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1440634" y="7534429"/>
            <a:ext cx="9475862" cy="24627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marL="457200" lvl="0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1pPr>
            <a:lvl2pPr marL="914400" lvl="1" indent="-228600" algn="l"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/>
            </a:lvl2pPr>
            <a:lvl3pPr marL="1371600" lvl="2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3pPr>
            <a:lvl4pPr marL="1828800" lvl="3" indent="-2286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/>
            </a:lvl4pPr>
            <a:lvl5pPr marL="2286000" lvl="4" indent="-2286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/>
            </a:lvl5pPr>
            <a:lvl6pPr marL="2743200" lvl="5" indent="-2286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/>
            </a:lvl6pPr>
            <a:lvl7pPr marL="3200400" lvl="6" indent="-2286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/>
            </a:lvl7pPr>
            <a:lvl8pPr marL="3657600" lvl="7" indent="-2286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/>
            </a:lvl8pPr>
            <a:lvl9pPr marL="4114800" lvl="8" indent="-2286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dt" idx="10"/>
          </p:nvPr>
        </p:nvSpPr>
        <p:spPr>
          <a:xfrm>
            <a:off x="1439862" y="32788225"/>
            <a:ext cx="6721475" cy="249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ftr" idx="11"/>
          </p:nvPr>
        </p:nvSpPr>
        <p:spPr>
          <a:xfrm>
            <a:off x="9840912" y="32788225"/>
            <a:ext cx="9121775" cy="249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sldNum" idx="12"/>
          </p:nvPr>
        </p:nvSpPr>
        <p:spPr>
          <a:xfrm>
            <a:off x="20642262" y="32788225"/>
            <a:ext cx="6721475" cy="249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>
            <a:spLocks noGrp="1"/>
          </p:cNvSpPr>
          <p:nvPr>
            <p:ph type="dt" idx="10"/>
          </p:nvPr>
        </p:nvSpPr>
        <p:spPr>
          <a:xfrm>
            <a:off x="1439862" y="32788225"/>
            <a:ext cx="6721475" cy="249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ftr" idx="11"/>
          </p:nvPr>
        </p:nvSpPr>
        <p:spPr>
          <a:xfrm>
            <a:off x="9840912" y="32788225"/>
            <a:ext cx="9121775" cy="249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sldNum" idx="12"/>
          </p:nvPr>
        </p:nvSpPr>
        <p:spPr>
          <a:xfrm>
            <a:off x="20642262" y="32788225"/>
            <a:ext cx="6721475" cy="249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 txBox="1">
            <a:spLocks noGrp="1"/>
          </p:cNvSpPr>
          <p:nvPr>
            <p:ph type="title"/>
          </p:nvPr>
        </p:nvSpPr>
        <p:spPr>
          <a:xfrm>
            <a:off x="1439862" y="1441450"/>
            <a:ext cx="25923875" cy="600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dt" idx="10"/>
          </p:nvPr>
        </p:nvSpPr>
        <p:spPr>
          <a:xfrm>
            <a:off x="1439862" y="32788225"/>
            <a:ext cx="6721475" cy="249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ftr" idx="11"/>
          </p:nvPr>
        </p:nvSpPr>
        <p:spPr>
          <a:xfrm>
            <a:off x="9840912" y="32788225"/>
            <a:ext cx="9121775" cy="249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ldNum" idx="12"/>
          </p:nvPr>
        </p:nvSpPr>
        <p:spPr>
          <a:xfrm>
            <a:off x="20642262" y="32788225"/>
            <a:ext cx="6721475" cy="249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 txBox="1">
            <a:spLocks noGrp="1"/>
          </p:cNvSpPr>
          <p:nvPr>
            <p:ph type="title"/>
          </p:nvPr>
        </p:nvSpPr>
        <p:spPr>
          <a:xfrm>
            <a:off x="1440633" y="1441996"/>
            <a:ext cx="25922334" cy="6000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body" idx="1"/>
          </p:nvPr>
        </p:nvSpPr>
        <p:spPr>
          <a:xfrm>
            <a:off x="1440634" y="8059155"/>
            <a:ext cx="12725592" cy="33593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b" anchorCtr="0">
            <a:noAutofit/>
          </a:bodyPr>
          <a:lstStyle>
            <a:lvl1pPr marL="457200" lvl="0" indent="-2286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1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1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1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1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1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1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1"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body" idx="2"/>
          </p:nvPr>
        </p:nvSpPr>
        <p:spPr>
          <a:xfrm>
            <a:off x="1440634" y="11418471"/>
            <a:ext cx="12725592" cy="207433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marL="457200" lvl="0" indent="-36195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2pPr>
            <a:lvl3pPr marL="1371600" lvl="2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/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/>
            </a:lvl4pPr>
            <a:lvl5pPr marL="2286000" lvl="4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/>
            </a:lvl5pPr>
            <a:lvl6pPr marL="2743200" lvl="5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/>
            </a:lvl6pPr>
            <a:lvl7pPr marL="3200400" lvl="6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/>
            </a:lvl7pPr>
            <a:lvl8pPr marL="3657600" lvl="7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/>
            </a:lvl8pPr>
            <a:lvl9pPr marL="4114800" lvl="8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3"/>
          </p:nvPr>
        </p:nvSpPr>
        <p:spPr>
          <a:xfrm>
            <a:off x="14631335" y="8059155"/>
            <a:ext cx="12731632" cy="33593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b" anchorCtr="0">
            <a:noAutofit/>
          </a:bodyPr>
          <a:lstStyle>
            <a:lvl1pPr marL="457200" lvl="0" indent="-2286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1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1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1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1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1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1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1"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body" idx="4"/>
          </p:nvPr>
        </p:nvSpPr>
        <p:spPr>
          <a:xfrm>
            <a:off x="14631335" y="11418471"/>
            <a:ext cx="12731632" cy="207433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marL="457200" lvl="0" indent="-36195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2pPr>
            <a:lvl3pPr marL="1371600" lvl="2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/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/>
            </a:lvl4pPr>
            <a:lvl5pPr marL="2286000" lvl="4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/>
            </a:lvl5pPr>
            <a:lvl6pPr marL="2743200" lvl="5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/>
            </a:lvl6pPr>
            <a:lvl7pPr marL="3200400" lvl="6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/>
            </a:lvl7pPr>
            <a:lvl8pPr marL="3657600" lvl="7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/>
            </a:lvl8pPr>
            <a:lvl9pPr marL="4114800" lvl="8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dt" idx="10"/>
          </p:nvPr>
        </p:nvSpPr>
        <p:spPr>
          <a:xfrm>
            <a:off x="1439862" y="32788225"/>
            <a:ext cx="6721475" cy="249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ftr" idx="11"/>
          </p:nvPr>
        </p:nvSpPr>
        <p:spPr>
          <a:xfrm>
            <a:off x="9840912" y="32788225"/>
            <a:ext cx="9121775" cy="249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sldNum" idx="12"/>
          </p:nvPr>
        </p:nvSpPr>
        <p:spPr>
          <a:xfrm>
            <a:off x="20642262" y="32788225"/>
            <a:ext cx="6721475" cy="249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>
            <a:spLocks noGrp="1"/>
          </p:cNvSpPr>
          <p:nvPr>
            <p:ph type="title"/>
          </p:nvPr>
        </p:nvSpPr>
        <p:spPr>
          <a:xfrm>
            <a:off x="1439862" y="1441450"/>
            <a:ext cx="25923875" cy="600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body" idx="1"/>
          </p:nvPr>
        </p:nvSpPr>
        <p:spPr>
          <a:xfrm>
            <a:off x="1439124" y="8400961"/>
            <a:ext cx="12890192" cy="23762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marL="457200" lvl="0" indent="-38735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sz="2500"/>
            </a:lvl1pPr>
            <a:lvl2pPr marL="914400" lvl="1" indent="-36195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body" idx="2"/>
          </p:nvPr>
        </p:nvSpPr>
        <p:spPr>
          <a:xfrm>
            <a:off x="14474285" y="8400961"/>
            <a:ext cx="12890192" cy="23762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marL="457200" lvl="0" indent="-38735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sz="2500"/>
            </a:lvl1pPr>
            <a:lvl2pPr marL="914400" lvl="1" indent="-36195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dt" idx="10"/>
          </p:nvPr>
        </p:nvSpPr>
        <p:spPr>
          <a:xfrm>
            <a:off x="1439862" y="32788225"/>
            <a:ext cx="6721475" cy="249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ftr" idx="11"/>
          </p:nvPr>
        </p:nvSpPr>
        <p:spPr>
          <a:xfrm>
            <a:off x="9840912" y="32788225"/>
            <a:ext cx="9121775" cy="249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20642262" y="32788225"/>
            <a:ext cx="6721475" cy="249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1439862" y="1441450"/>
            <a:ext cx="25923875" cy="600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1439862" y="8401050"/>
            <a:ext cx="25923875" cy="23760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marL="457200" marR="0" lvl="0" indent="-1047750" algn="l" rtl="0">
              <a:spcBef>
                <a:spcPts val="2580"/>
              </a:spcBef>
              <a:spcAft>
                <a:spcPts val="0"/>
              </a:spcAft>
              <a:buClr>
                <a:schemeClr val="dk1"/>
              </a:buClr>
              <a:buSzPts val="12900"/>
              <a:buFont typeface="Arial"/>
              <a:buChar char="•"/>
              <a:defRPr sz="12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946150" algn="l" rtl="0">
              <a:spcBef>
                <a:spcPts val="2260"/>
              </a:spcBef>
              <a:spcAft>
                <a:spcPts val="0"/>
              </a:spcAft>
              <a:buClr>
                <a:schemeClr val="dk1"/>
              </a:buClr>
              <a:buSzPts val="11300"/>
              <a:buFont typeface="Arial"/>
              <a:buChar char="–"/>
              <a:defRPr sz="1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850900" algn="l" rtl="0">
              <a:spcBef>
                <a:spcPts val="1960"/>
              </a:spcBef>
              <a:spcAft>
                <a:spcPts val="0"/>
              </a:spcAft>
              <a:buClr>
                <a:schemeClr val="dk1"/>
              </a:buClr>
              <a:buSzPts val="9800"/>
              <a:buFont typeface="Arial"/>
              <a:buChar char="•"/>
              <a:defRPr sz="9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742950" algn="l" rtl="0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Font typeface="Arial"/>
              <a:buChar char="–"/>
              <a:defRPr sz="8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742950" algn="l" rtl="0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Font typeface="Arial"/>
              <a:buChar char="»"/>
              <a:defRPr sz="8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742950" algn="l" rtl="0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Font typeface="Arial"/>
              <a:buChar char="»"/>
              <a:defRPr sz="8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742950" algn="l" rtl="0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Font typeface="Arial"/>
              <a:buChar char="»"/>
              <a:defRPr sz="8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742950" algn="l" rtl="0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Font typeface="Arial"/>
              <a:buChar char="»"/>
              <a:defRPr sz="8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742950" algn="l" rtl="0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Font typeface="Arial"/>
              <a:buChar char="»"/>
              <a:defRPr sz="8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1439862" y="32788225"/>
            <a:ext cx="6721475" cy="249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9840912" y="32788225"/>
            <a:ext cx="9121775" cy="249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20642262" y="32788225"/>
            <a:ext cx="6721475" cy="249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0000" tIns="185000" rIns="370000" bIns="1850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Arial"/>
              <a:buNone/>
              <a:defRPr sz="5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"/>
          <p:cNvSpPr txBox="1"/>
          <p:nvPr/>
        </p:nvSpPr>
        <p:spPr>
          <a:xfrm>
            <a:off x="2211387" y="4497387"/>
            <a:ext cx="24219000" cy="281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925" tIns="45950" rIns="91925" bIns="459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r>
              <a:rPr lang="en-US" sz="5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 IMPACTOS XXXXXXXXXXXXXXXXXXXXXXXXXXXXXXXXXXXXXXXXXXXXXX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900" b="0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974725" y="6465887"/>
            <a:ext cx="25590500" cy="2465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7050" rIns="90475" bIns="4705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</a:pPr>
            <a:r>
              <a:rPr lang="en-US" sz="2800" b="1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STINGUEL, R.J.; COELHO, P.M.; SALES, R.A.; SANTOS, E.J.; SILVA, H.P.F.</a:t>
            </a:r>
            <a:endParaRPr/>
          </a:p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Verdana"/>
              <a:buNone/>
            </a:pPr>
            <a:r>
              <a:rPr lang="en-US" sz="2800" b="0" i="0" u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IFES – CAMPUS ITAPINA</a:t>
            </a:r>
            <a:endParaRPr/>
          </a:p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Verdana"/>
              <a:buNone/>
            </a:pPr>
            <a:r>
              <a:rPr lang="en-US" sz="2800" b="0" i="0" u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CURSO SUPERIOR ENGENHARIA AGRONÔMICA</a:t>
            </a:r>
            <a:endParaRPr/>
          </a:p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ricardostinghell@gmail.com, paulomoreira.agro@Hotmail.com, elio.agrônomo@gmail.com, rodrigo-ads15@Hotmail.com.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2336800" y="9161462"/>
            <a:ext cx="11390312" cy="693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7050" rIns="90475" bIns="470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Verdana"/>
              <a:buNone/>
            </a:pPr>
            <a:r>
              <a:rPr lang="en-US" sz="3900" b="1" i="0" u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INTRODUÇÃO</a:t>
            </a:r>
            <a:endParaRPr/>
          </a:p>
        </p:txBody>
      </p:sp>
      <p:sp>
        <p:nvSpPr>
          <p:cNvPr id="95" name="Google Shape;95;p1"/>
          <p:cNvSpPr txBox="1"/>
          <p:nvPr/>
        </p:nvSpPr>
        <p:spPr>
          <a:xfrm>
            <a:off x="2414587" y="9888537"/>
            <a:ext cx="11042650" cy="8474075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0475" tIns="47050" rIns="90475" bIns="470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-US" sz="25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	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-US" sz="25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Melancia (</a:t>
            </a:r>
            <a:r>
              <a:rPr lang="en-US" sz="2500" b="0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Citrullus lanatus)</a:t>
            </a:r>
            <a:r>
              <a:rPr lang="en-US" sz="25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é uma cucurbitácea de grande importância econômica. A China destaca-se como o principal produtor mundial, tendo atingido em 2012, a marca de 70 milhões toneladas de frutos. No mesmo ano, o Brasil, com uma produção de dois milhões de toneladas, ocupou a 4ª posição no ranking mundial (Agrianual, 2015).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-US" sz="25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Brasil, o cultivo da melancia tem notório papel social, uma vez que é responsável pela geração de um grande número de empregos, sobretudo nas regiões Sul, Nordeste, Sudeste e Centro-Oeste do Brasil, onde é cultivada comercialmente por pequenos e médios produtores.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-US" sz="25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Os principais Estados produtores foram: Rio Grande do Sul, Bahia, Goiás e São Paulo, que juntos responderam por 55 % da produção brasileira (IBGE, 2012).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-US" sz="25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No Espírito Santo a melancia teve seu inicio, como atividade econômica, em 2002, segundo dados do Incaper de Marilândia, que iniciou os primeiros plantios em 1999, tendo uma produtividade média entre 30 a 40 t/há. Hoje, tem produtores que chegam a produzir 70 toneladas por hectare.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-US" sz="25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Atualmente a melancia já é plantada em vários municípios da região </a:t>
            </a:r>
            <a:r>
              <a:rPr lang="en-US" sz="2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noroeste do Espirito Santo </a:t>
            </a:r>
            <a:endParaRPr/>
          </a:p>
        </p:txBody>
      </p:sp>
      <p:sp>
        <p:nvSpPr>
          <p:cNvPr id="96" name="Google Shape;96;p1"/>
          <p:cNvSpPr txBox="1"/>
          <p:nvPr/>
        </p:nvSpPr>
        <p:spPr>
          <a:xfrm>
            <a:off x="2336800" y="18483262"/>
            <a:ext cx="11390400" cy="6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7050" rIns="90475" bIns="470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Verdana"/>
              <a:buNone/>
            </a:pPr>
            <a:r>
              <a:rPr lang="en-US" sz="3900" b="1">
                <a:latin typeface="Verdana"/>
                <a:ea typeface="Verdana"/>
                <a:cs typeface="Verdana"/>
                <a:sym typeface="Verdana"/>
              </a:rPr>
              <a:t>REFERENCIAL TEÓRICO</a:t>
            </a:r>
            <a:endParaRPr/>
          </a:p>
        </p:txBody>
      </p:sp>
      <p:sp>
        <p:nvSpPr>
          <p:cNvPr id="97" name="Google Shape;97;p1"/>
          <p:cNvSpPr txBox="1"/>
          <p:nvPr/>
        </p:nvSpPr>
        <p:spPr>
          <a:xfrm>
            <a:off x="2414587" y="19010312"/>
            <a:ext cx="11042650" cy="1382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7050" rIns="90475" bIns="4705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endParaRPr sz="25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-US" sz="25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O objetivo deste artigo é avaliar a importância econômica e social da introdução da cultura da melancia para os agricultores familiares na região norte e noroeste do Estado do Espírito Santo, tanto no aproveitamento da gleba de terra, enquanto na formação de novas lavouras de café como também o aproveitamento da diversificação desta cultura, que até o ano de 2000 não era produzida comercialmente no Espírito Santo.</a:t>
            </a:r>
            <a:endParaRPr sz="25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endParaRPr sz="2500">
              <a:solidFill>
                <a:schemeClr val="dk1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-US" sz="2500">
                <a:solidFill>
                  <a:schemeClr val="dk1"/>
                </a:solidFill>
              </a:rPr>
              <a:t>	O objetivo deste artigo é avaliar a importância econômica e social da introdução da cultura da melancia para os agricultores familiares na região norte e noroeste do Estado do Espírito Santo, tanto no aproveitamento da gleba de terra, enquanto na formação de novas lavouras de café como também o aproveitamento da diversificação desta cultura, que até o ano de 2000 não era produzida comercialmente no Espírito Santo.</a:t>
            </a:r>
            <a:endParaRPr sz="2500">
              <a:solidFill>
                <a:schemeClr val="dk1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endParaRPr sz="2500">
              <a:solidFill>
                <a:schemeClr val="dk1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-US" sz="2500">
                <a:solidFill>
                  <a:schemeClr val="dk1"/>
                </a:solidFill>
              </a:rPr>
              <a:t>	O objetivo deste artigo é avaliar a importância econômica e social da introdução da cultura da melancia para os agricultores familiares na região norte e noroeste do Estado do Espírito Santo, tanto no aproveitamento da gleba de terra, enquanto na formação de novas lavouras de café como também o aproveitamento da diversificação desta cultura, que até o ano de 2000 não era produzida comercialmente no Espírito Santo.</a:t>
            </a:r>
            <a:endParaRPr sz="2500">
              <a:solidFill>
                <a:schemeClr val="dk1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endParaRPr sz="2500">
              <a:solidFill>
                <a:schemeClr val="dk1"/>
              </a:solidFill>
            </a:endParaRPr>
          </a:p>
        </p:txBody>
      </p:sp>
      <p:sp>
        <p:nvSpPr>
          <p:cNvPr id="98" name="Google Shape;98;p1"/>
          <p:cNvSpPr txBox="1"/>
          <p:nvPr/>
        </p:nvSpPr>
        <p:spPr>
          <a:xfrm>
            <a:off x="2336849" y="28730625"/>
            <a:ext cx="11390400" cy="6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7050" rIns="90475" bIns="470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Verdana"/>
              <a:buNone/>
            </a:pPr>
            <a:r>
              <a:rPr lang="en-US" sz="3900" b="1" i="0" u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METODOLOGIA</a:t>
            </a:r>
            <a:endParaRPr/>
          </a:p>
        </p:txBody>
      </p:sp>
      <p:sp>
        <p:nvSpPr>
          <p:cNvPr id="99" name="Google Shape;99;p1"/>
          <p:cNvSpPr txBox="1"/>
          <p:nvPr/>
        </p:nvSpPr>
        <p:spPr>
          <a:xfrm>
            <a:off x="2414550" y="29548131"/>
            <a:ext cx="11042700" cy="31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7050" rIns="90475" bIns="470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-US" sz="25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A metodologia utilizada foi à pesquisa nos escritórios locais do Incaper, onde contamos com a experiência dos técnicos dos escritórios dos municípios da região norte e noroeste do Estado, conforme quadro.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endParaRPr sz="25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endParaRPr sz="25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endParaRPr sz="25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25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US" sz="25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-US" sz="25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00" name="Google Shape;100;p1"/>
          <p:cNvSpPr txBox="1"/>
          <p:nvPr/>
        </p:nvSpPr>
        <p:spPr>
          <a:xfrm>
            <a:off x="15633700" y="9161462"/>
            <a:ext cx="11390312" cy="695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7050" rIns="90475" bIns="470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Verdana"/>
              <a:buNone/>
            </a:pPr>
            <a:r>
              <a:rPr lang="en-US" sz="3900" b="1" i="0" u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RESULTADOS E DISCUSSÕES </a:t>
            </a:r>
            <a:endParaRPr/>
          </a:p>
        </p:txBody>
      </p:sp>
      <p:sp>
        <p:nvSpPr>
          <p:cNvPr id="101" name="Google Shape;101;p1"/>
          <p:cNvSpPr txBox="1"/>
          <p:nvPr/>
        </p:nvSpPr>
        <p:spPr>
          <a:xfrm>
            <a:off x="15292387" y="9944100"/>
            <a:ext cx="11042650" cy="102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7050" rIns="90475" bIns="470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-US" sz="25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A melancia comercializada na Ceasa de Cariacica é importada de outros estados.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-US" sz="25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Segundo a Ceasa-ES a Bahia participa, em média, com 70% do total comercializado, seguida de São Paulo e Rio Grande do Sul. O Espírito Santo também contribui com cerca de 7% (CEASA-ES-2010).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-US" sz="25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Como podemos ver, existe uma possibilidade de acréscimo na produção em 93%, só para o consumo do que foi comercializado CEASA-ES, no ano de 2.010.	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-US" sz="25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Tomaremos como base o município de Marilândia, um dos maiores produtores da fruta na região, para fazermos uma discursão sobre a viabilidade de ampliar a cultura em parte das áreas em que o café é renovado a cada ano.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-US" sz="25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Todos os municípios da região tem o café na maioria das propriedades e com a evolução das pesquisas é renovados a cada ano pelo menos um percentual de cinco por cento.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-US" sz="25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Segundo informações do Escritório Local do Incaper de Marilândia, o município produz mais de dois milhões de mudas de café a cada ano e a renovação do café é de aproximadamente 8 a 10% a cada ano.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-US" sz="25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Como podemos avaliar, a região tem um alto potencial e, se a renovação de lavoura de café, ocorrer a um índice de 5% ao ano, a região teria disponível quase 4.000 hectares para fazer de plantio de melancia e hoje estamos aproveitando apenas 0,2% da área em que se renova café na região avaliada.</a:t>
            </a:r>
            <a:endParaRPr sz="96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endParaRPr sz="25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5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"/>
          <p:cNvSpPr txBox="1"/>
          <p:nvPr/>
        </p:nvSpPr>
        <p:spPr>
          <a:xfrm>
            <a:off x="15289212" y="19662775"/>
            <a:ext cx="11391900" cy="6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7050" rIns="90475" bIns="470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Verdana"/>
              <a:buNone/>
            </a:pPr>
            <a:r>
              <a:rPr lang="en-US" sz="3900" b="1">
                <a:latin typeface="Verdana"/>
                <a:ea typeface="Verdana"/>
                <a:cs typeface="Verdana"/>
                <a:sym typeface="Verdana"/>
              </a:rPr>
              <a:t>CONSIDERAÇOES FINAIS</a:t>
            </a:r>
            <a:endParaRPr/>
          </a:p>
        </p:txBody>
      </p:sp>
      <p:sp>
        <p:nvSpPr>
          <p:cNvPr id="103" name="Google Shape;103;p1"/>
          <p:cNvSpPr txBox="1"/>
          <p:nvPr/>
        </p:nvSpPr>
        <p:spPr>
          <a:xfrm>
            <a:off x="15290800" y="25465087"/>
            <a:ext cx="11390312" cy="695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7050" rIns="90475" bIns="470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Verdana"/>
              <a:buNone/>
            </a:pPr>
            <a:r>
              <a:rPr lang="en-US" sz="3900" b="1" i="0" u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REFERÊNCIAS</a:t>
            </a:r>
            <a:endParaRPr/>
          </a:p>
        </p:txBody>
      </p:sp>
      <p:sp>
        <p:nvSpPr>
          <p:cNvPr id="104" name="Google Shape;104;p1"/>
          <p:cNvSpPr txBox="1"/>
          <p:nvPr/>
        </p:nvSpPr>
        <p:spPr>
          <a:xfrm>
            <a:off x="15289212" y="26206450"/>
            <a:ext cx="11688762" cy="7513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7050" rIns="90475" bIns="470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-US" sz="25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ARAUJO, José Pires. </a:t>
            </a:r>
            <a:r>
              <a:rPr lang="en-US" sz="25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cultura da melancia. </a:t>
            </a:r>
            <a:r>
              <a:rPr lang="en-US" sz="25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Comunicado Técnico nº 35. Embrapa. Petrolina-Pe. 1989. 9p 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-US" sz="25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CEAGESP, Programa Brasileiro para a modernização da horticultura. </a:t>
            </a:r>
            <a:r>
              <a:rPr lang="en-US" sz="25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Melancia, normas de classificação. </a:t>
            </a:r>
            <a:r>
              <a:rPr lang="en-US" sz="25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V.9. nº 2. 2011.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-US" sz="25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http://www.incaper.es.gov.br/?a=noticias/2010/marco/noticias_26_03_2010_2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-US" sz="25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SOUZA, Flavio de França, et.al. </a:t>
            </a:r>
            <a:r>
              <a:rPr lang="en-US" sz="25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Cultivo da melancia em Rondônia.  </a:t>
            </a:r>
            <a:r>
              <a:rPr lang="en-US" sz="25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1ª Edição. Embrapa Rondônia. Porto Velho-Ro. 2008. 110p.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-US" sz="25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FEIJÓ, Ricardo Luiz Chaves.</a:t>
            </a:r>
            <a:r>
              <a:rPr lang="en-US" sz="25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Economia Agrícola e Desenvolvimento Rural.</a:t>
            </a:r>
            <a:r>
              <a:rPr lang="en-US" sz="25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Rio de Janeiro, 2011. 362pag.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-US" sz="25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ORTEGA, Antonio Cesar e Niemeyer. Desenvolvimento Territorial, Segurança Alimentar e Economia Solidária. Campinas, SP. Editora Alínea 332 pag.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-US" sz="25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Pellegrino, Anderson Cesar Gomes Teixeira.</a:t>
            </a:r>
            <a:r>
              <a:rPr lang="en-US" sz="25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Nas Sombras do Desenvolvimento e a Problemática Regional do Brasil.</a:t>
            </a:r>
            <a:r>
              <a:rPr lang="en-US" sz="25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Campinas-SP. Editora Alínea, 2005. 184pag.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-US" sz="25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INCAPER-Instituto Capixaba de Pesquisa, Assistência Técnica e Extensão Rural-Escritórios Locais de Marilandia, Pancas, Ecoporanga, Agua Doce do Norte, Vila Pavão, Alto Rio Novo, São Roque do Canaã, Colatina, Governador Lindenberg, Rio Bananal e Linhares. 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endParaRPr sz="25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5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"/>
          <p:cNvSpPr txBox="1"/>
          <p:nvPr/>
        </p:nvSpPr>
        <p:spPr>
          <a:xfrm>
            <a:off x="496887" y="398462"/>
            <a:ext cx="22467900" cy="2528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075" tIns="40525" rIns="81075" bIns="40525" anchor="t" anchorCtr="0">
            <a:spAutoFit/>
          </a:bodyPr>
          <a:lstStyle/>
          <a:p>
            <a:pPr lvl="0" algn="ctr">
              <a:buClr>
                <a:schemeClr val="dk1"/>
              </a:buClr>
              <a:buSzPts val="5300"/>
            </a:pPr>
            <a:r>
              <a:rPr lang="pt-BR" sz="5300" b="1" i="0" u="none" dirty="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1º Simpósio</a:t>
            </a:r>
          </a:p>
          <a:p>
            <a:pPr lvl="0" algn="ctr">
              <a:buClr>
                <a:schemeClr val="dk1"/>
              </a:buClr>
              <a:buSzPts val="5300"/>
            </a:pPr>
            <a:r>
              <a:rPr lang="pt-BR" sz="5300" b="1" i="0" u="none" dirty="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IntegraCAR</a:t>
            </a:r>
          </a:p>
          <a:p>
            <a:pPr lvl="0" algn="ctr">
              <a:buClr>
                <a:schemeClr val="dk1"/>
              </a:buClr>
              <a:buSzPts val="5300"/>
            </a:pPr>
            <a:r>
              <a:rPr lang="pt-BR" sz="5300" b="1" i="0" u="none" dirty="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Ciência aplicada à gestão pública ambiental</a:t>
            </a:r>
            <a:endParaRPr dirty="0">
              <a:solidFill>
                <a:srgbClr val="0070C0"/>
              </a:solidFill>
            </a:endParaRPr>
          </a:p>
        </p:txBody>
      </p:sp>
      <p:cxnSp>
        <p:nvCxnSpPr>
          <p:cNvPr id="107" name="Google Shape;107;p1"/>
          <p:cNvCxnSpPr/>
          <p:nvPr/>
        </p:nvCxnSpPr>
        <p:spPr>
          <a:xfrm>
            <a:off x="0" y="4062412"/>
            <a:ext cx="22625050" cy="0"/>
          </a:xfrm>
          <a:prstGeom prst="straightConnector1">
            <a:avLst/>
          </a:prstGeom>
          <a:noFill/>
          <a:ln w="152400" cap="flat" cmpd="sng">
            <a:solidFill>
              <a:srgbClr val="FF66CC"/>
            </a:solidFill>
            <a:prstDash val="solid"/>
            <a:miter lim="800000"/>
            <a:headEnd type="none" w="med" len="med"/>
            <a:tailEnd type="none" w="med" len="med"/>
          </a:ln>
        </p:spPr>
      </p:cxnSp>
      <p:pic>
        <p:nvPicPr>
          <p:cNvPr id="108" name="Google Shape;108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614187" y="874644"/>
            <a:ext cx="2839078" cy="1931073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"/>
          <p:cNvSpPr txBox="1"/>
          <p:nvPr/>
        </p:nvSpPr>
        <p:spPr>
          <a:xfrm>
            <a:off x="15367000" y="20789900"/>
            <a:ext cx="11042650" cy="423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7050" rIns="90475" bIns="4705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-US" sz="25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Diante de todos os dados apresentados neste trabalho Consideramos que as oportunidades aos agricultores são vantajosas, pois além do aproveitamento de área com consórcio de culturas, temos ainda a oportunidade de aumento de renda por área, haveria uma melhor qualidade de vida, trazendo mais uma atividade com potencial de melhoria e aproveitamento da mão de obra no campo.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-US" sz="25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A melancia é uma oportunidade de negócio, que apesar de ser uma cultura perecível após colheita, como a maioria das frutas, ela apresenta a vantagem, que mesmo em preço baixo o lucro é garantido, desde que se tenha produtividade, pois sua produtividade é excelente desde que, bem manejada.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endParaRPr sz="25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5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B94C2DC-3033-6BCB-059F-A350D70F86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45487" y="754176"/>
            <a:ext cx="3239276" cy="205154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BD327E41-DD4C-88FC-5CFA-EF6BDF649E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3720086"/>
            <a:ext cx="28803600" cy="228441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1168</Words>
  <Application>Microsoft Office PowerPoint</Application>
  <PresentationFormat>Personalizar</PresentationFormat>
  <Paragraphs>50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Arial</vt:lpstr>
      <vt:lpstr>Verdana</vt:lpstr>
      <vt:lpstr>Design padrão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MET1</dc:creator>
  <cp:lastModifiedBy>Mayra Belem Tavares Brito</cp:lastModifiedBy>
  <cp:revision>2</cp:revision>
  <cp:lastPrinted>2026-06-16T20:08:40Z</cp:lastPrinted>
  <dcterms:created xsi:type="dcterms:W3CDTF">2010-05-03T11:44:14Z</dcterms:created>
  <dcterms:modified xsi:type="dcterms:W3CDTF">2026-06-16T20:09:24Z</dcterms:modified>
</cp:coreProperties>
</file>